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4F4410D-C27C-422C-80C4-3F4060E178F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0BD5D7-70AC-43B2-9F50-61011E386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4410D-C27C-422C-80C4-3F4060E178F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0BD5D7-70AC-43B2-9F50-61011E386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4F4410D-C27C-422C-80C4-3F4060E178F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0BD5D7-70AC-43B2-9F50-61011E386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4410D-C27C-422C-80C4-3F4060E178F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0BD5D7-70AC-43B2-9F50-61011E386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4F4410D-C27C-422C-80C4-3F4060E178F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30BD5D7-70AC-43B2-9F50-61011E386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4410D-C27C-422C-80C4-3F4060E178F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0BD5D7-70AC-43B2-9F50-61011E386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4410D-C27C-422C-80C4-3F4060E178F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0BD5D7-70AC-43B2-9F50-61011E386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4410D-C27C-422C-80C4-3F4060E178F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0BD5D7-70AC-43B2-9F50-61011E386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4F4410D-C27C-422C-80C4-3F4060E178F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0BD5D7-70AC-43B2-9F50-61011E386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4410D-C27C-422C-80C4-3F4060E178F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0BD5D7-70AC-43B2-9F50-61011E386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F4410D-C27C-422C-80C4-3F4060E178F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0BD5D7-70AC-43B2-9F50-61011E386F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4F4410D-C27C-422C-80C4-3F4060E178F1}" type="datetimeFigureOut">
              <a:rPr lang="en-US" smtClean="0"/>
              <a:pPr/>
              <a:t>10/1/2009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30BD5D7-70AC-43B2-9F50-61011E386F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Power Tips </a:t>
            </a:r>
            <a:r>
              <a:rPr lang="en-US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4 </a:t>
            </a:r>
            <a:br>
              <a:rPr lang="en-US" smtClean="0">
                <a:solidFill>
                  <a:schemeClr val="accent4">
                    <a:lumMod val="20000"/>
                    <a:lumOff val="80000"/>
                  </a:schemeClr>
                </a:solidFill>
              </a:rPr>
            </a:br>
            <a:r>
              <a:rPr lang="en-US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Test </a:t>
            </a:r>
            <a:r>
              <a:rPr lang="en-US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Taking</a:t>
            </a: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Mrs. Cathey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9160"/>
          </a:xfrm>
        </p:spPr>
        <p:txBody>
          <a:bodyPr/>
          <a:lstStyle/>
          <a:p>
            <a:r>
              <a:rPr lang="en-US" dirty="0" smtClean="0"/>
              <a:t>Power Words: </a:t>
            </a:r>
            <a:r>
              <a:rPr lang="en-US" b="1" dirty="0" smtClean="0">
                <a:solidFill>
                  <a:srgbClr val="7030A0"/>
                </a:solidFill>
              </a:rPr>
              <a:t>Support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981200" y="1371600"/>
            <a:ext cx="6705600" cy="4754563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/>
              <a:t>Example: Which of the following sentences best supports the main idea</a:t>
            </a:r>
            <a:r>
              <a:rPr lang="en-US" dirty="0" smtClean="0"/>
              <a:t>.</a:t>
            </a:r>
          </a:p>
          <a:p>
            <a:pPr eaLnBrk="1" hangingPunct="1">
              <a:buNone/>
            </a:pPr>
            <a:endParaRPr lang="en-US" dirty="0" smtClean="0"/>
          </a:p>
          <a:p>
            <a:pPr eaLnBrk="1" hangingPunct="1"/>
            <a:r>
              <a:rPr lang="en-US" sz="4000" b="1" dirty="0" smtClean="0">
                <a:solidFill>
                  <a:srgbClr val="7030A0"/>
                </a:solidFill>
              </a:rPr>
              <a:t>Back </a:t>
            </a:r>
            <a:r>
              <a:rPr lang="en-US" sz="4000" b="1" dirty="0" smtClean="0">
                <a:solidFill>
                  <a:srgbClr val="7030A0"/>
                </a:solidFill>
              </a:rPr>
              <a:t>up with details</a:t>
            </a:r>
          </a:p>
          <a:p>
            <a:pPr eaLnBrk="1" hangingPunct="1"/>
            <a:r>
              <a:rPr lang="en-US" sz="4000" b="1" dirty="0" smtClean="0">
                <a:solidFill>
                  <a:srgbClr val="7030A0"/>
                </a:solidFill>
              </a:rPr>
              <a:t>Tell why</a:t>
            </a:r>
          </a:p>
          <a:p>
            <a:pPr eaLnBrk="1" hangingPunct="1"/>
            <a:r>
              <a:rPr lang="en-US" sz="4000" b="1" dirty="0" smtClean="0">
                <a:solidFill>
                  <a:srgbClr val="7030A0"/>
                </a:solidFill>
              </a:rPr>
              <a:t>How do you know?</a:t>
            </a:r>
          </a:p>
        </p:txBody>
      </p:sp>
      <p:pic>
        <p:nvPicPr>
          <p:cNvPr id="6146" name="Picture 2" descr="C:\Documents and Settings\sherri.cathey\Local Settings\Temporary Internet Files\Content.IE5\N108T2NU\MCj023800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4495800"/>
            <a:ext cx="2470087" cy="1851434"/>
          </a:xfrm>
          <a:prstGeom prst="rect">
            <a:avLst/>
          </a:prstGeom>
          <a:noFill/>
        </p:spPr>
      </p:pic>
      <p:pic>
        <p:nvPicPr>
          <p:cNvPr id="6147" name="Picture 3" descr="C:\Documents and Settings\sherri.cathey\Local Settings\Temporary Internet Files\Content.IE5\DFTVU5OO\MCj0295975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971800"/>
            <a:ext cx="1182986" cy="2776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Words: </a:t>
            </a:r>
            <a:r>
              <a:rPr lang="en-US" b="1" dirty="0" smtClean="0">
                <a:solidFill>
                  <a:srgbClr val="7030A0"/>
                </a:solidFill>
              </a:rPr>
              <a:t>Explain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9416"/>
            <a:ext cx="7086600" cy="4846320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/>
              <a:t>Example: Based on this paragraph, explain how viruses spread from one person to another</a:t>
            </a:r>
            <a:r>
              <a:rPr lang="en-US" dirty="0" smtClean="0"/>
              <a:t>.</a:t>
            </a:r>
          </a:p>
          <a:p>
            <a:pPr eaLnBrk="1" hangingPunct="1">
              <a:buNone/>
            </a:pPr>
            <a:endParaRPr lang="en-US" dirty="0" smtClean="0"/>
          </a:p>
          <a:p>
            <a:pPr lvl="2"/>
            <a:r>
              <a:rPr lang="en-US" sz="4000" b="1" dirty="0" smtClean="0">
                <a:solidFill>
                  <a:srgbClr val="7030A0"/>
                </a:solidFill>
              </a:rPr>
              <a:t>Tell how</a:t>
            </a:r>
          </a:p>
          <a:p>
            <a:pPr lvl="2"/>
            <a:r>
              <a:rPr lang="en-US" sz="4000" b="1" dirty="0" smtClean="0">
                <a:solidFill>
                  <a:srgbClr val="7030A0"/>
                </a:solidFill>
              </a:rPr>
              <a:t>Who, What, When,</a:t>
            </a:r>
          </a:p>
          <a:p>
            <a:pPr lvl="2"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 Where, Why, How</a:t>
            </a:r>
          </a:p>
        </p:txBody>
      </p:sp>
      <p:pic>
        <p:nvPicPr>
          <p:cNvPr id="7170" name="Picture 2" descr="C:\Documents and Settings\sherri.cathey\Local Settings\Temporary Internet Files\Content.IE5\W21CYEXY\MPj043948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4800600"/>
            <a:ext cx="2617682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Word: </a:t>
            </a:r>
            <a:r>
              <a:rPr lang="en-US" b="1" dirty="0" smtClean="0">
                <a:solidFill>
                  <a:srgbClr val="7030A0"/>
                </a:solidFill>
              </a:rPr>
              <a:t>Summarize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 eaLnBrk="1" hangingPunct="1">
              <a:buNone/>
            </a:pPr>
            <a:r>
              <a:rPr lang="en-US" dirty="0" smtClean="0"/>
              <a:t>Example: Which of the following best summarizes </a:t>
            </a:r>
            <a:endParaRPr lang="en-US" dirty="0" smtClean="0"/>
          </a:p>
          <a:p>
            <a:pPr eaLnBrk="1" hangingPunct="1">
              <a:buNone/>
            </a:pPr>
            <a:r>
              <a:rPr lang="en-US" dirty="0" smtClean="0"/>
              <a:t>the </a:t>
            </a:r>
            <a:r>
              <a:rPr lang="en-US" dirty="0" smtClean="0"/>
              <a:t>story?</a:t>
            </a:r>
          </a:p>
          <a:p>
            <a:pPr algn="ctr" eaLnBrk="1" hangingPunct="1"/>
            <a:r>
              <a:rPr lang="en-US" sz="3600" b="1" dirty="0" smtClean="0">
                <a:solidFill>
                  <a:srgbClr val="7030A0"/>
                </a:solidFill>
              </a:rPr>
              <a:t>Give me the short version</a:t>
            </a:r>
          </a:p>
        </p:txBody>
      </p:sp>
      <p:pic>
        <p:nvPicPr>
          <p:cNvPr id="8196" name="Picture 4" descr="C:\Documents and Settings\sherri.cathey\Local Settings\Temporary Internet Files\Content.IE5\LD8S57PH\MCj019940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733800"/>
            <a:ext cx="2340321" cy="1614535"/>
          </a:xfrm>
          <a:prstGeom prst="rect">
            <a:avLst/>
          </a:prstGeom>
          <a:noFill/>
        </p:spPr>
      </p:pic>
      <p:pic>
        <p:nvPicPr>
          <p:cNvPr id="8197" name="Picture 5" descr="C:\Documents and Settings\sherri.cathey\Local Settings\Temporary Internet Files\Content.IE5\N108T2NU\MPj0439522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733800"/>
            <a:ext cx="1752600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Word: </a:t>
            </a:r>
            <a:r>
              <a:rPr lang="en-US" b="1" dirty="0" smtClean="0">
                <a:solidFill>
                  <a:srgbClr val="7030A0"/>
                </a:solidFill>
              </a:rPr>
              <a:t>Compare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en-US" dirty="0" smtClean="0"/>
              <a:t>Example: Compare the government of Great Britain to the governments of the United States.</a:t>
            </a:r>
          </a:p>
          <a:p>
            <a:pPr algn="ctr" eaLnBrk="1" hangingPunct="1"/>
            <a:r>
              <a:rPr lang="en-US" sz="4000" b="1" dirty="0" smtClean="0">
                <a:solidFill>
                  <a:srgbClr val="7030A0"/>
                </a:solidFill>
              </a:rPr>
              <a:t>How are they the same</a:t>
            </a:r>
          </a:p>
          <a:p>
            <a:pPr algn="ctr" eaLnBrk="1" hangingPunct="1"/>
            <a:r>
              <a:rPr lang="en-US" sz="4000" b="1" dirty="0" smtClean="0">
                <a:solidFill>
                  <a:srgbClr val="7030A0"/>
                </a:solidFill>
              </a:rPr>
              <a:t>How are they alike</a:t>
            </a:r>
          </a:p>
        </p:txBody>
      </p:sp>
      <p:pic>
        <p:nvPicPr>
          <p:cNvPr id="9219" name="Picture 3" descr="C:\Documents and Settings\sherri.cathey\Local Settings\Temporary Internet Files\Content.IE5\N108T2NU\MCj0417510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495800"/>
            <a:ext cx="1767535" cy="1691640"/>
          </a:xfrm>
          <a:prstGeom prst="rect">
            <a:avLst/>
          </a:prstGeom>
          <a:noFill/>
        </p:spPr>
      </p:pic>
      <p:pic>
        <p:nvPicPr>
          <p:cNvPr id="9220" name="Picture 4" descr="C:\Documents and Settings\sherri.cathey\Local Settings\Temporary Internet Files\Content.IE5\W21CYEXY\MCj0299435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419600"/>
            <a:ext cx="1831543" cy="18909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Words: </a:t>
            </a:r>
            <a:r>
              <a:rPr lang="en-US" b="1" dirty="0" smtClean="0">
                <a:solidFill>
                  <a:srgbClr val="7030A0"/>
                </a:solidFill>
              </a:rPr>
              <a:t>Contrast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en-US" dirty="0" smtClean="0"/>
              <a:t>Example: Contrast the government of the United States and Cuba.</a:t>
            </a:r>
          </a:p>
          <a:p>
            <a:pPr algn="ctr" eaLnBrk="1" hangingPunct="1"/>
            <a:r>
              <a:rPr lang="en-US" sz="3600" b="1" dirty="0" smtClean="0">
                <a:solidFill>
                  <a:srgbClr val="7030A0"/>
                </a:solidFill>
              </a:rPr>
              <a:t>How are they different?</a:t>
            </a:r>
          </a:p>
        </p:txBody>
      </p:sp>
      <p:pic>
        <p:nvPicPr>
          <p:cNvPr id="10242" name="Picture 2" descr="C:\Documents and Settings\sherri.cathey\Local Settings\Temporary Internet Files\Content.IE5\LD8S57PH\MCj032553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886200"/>
            <a:ext cx="1346911" cy="1880921"/>
          </a:xfrm>
          <a:prstGeom prst="rect">
            <a:avLst/>
          </a:prstGeom>
          <a:noFill/>
        </p:spPr>
      </p:pic>
      <p:pic>
        <p:nvPicPr>
          <p:cNvPr id="10243" name="Picture 3" descr="C:\Documents and Settings\sherri.cathey\Local Settings\Temporary Internet Files\Content.IE5\W21CYEXY\MCj0299435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3429000"/>
            <a:ext cx="1831543" cy="18909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Word: </a:t>
            </a:r>
            <a:r>
              <a:rPr lang="en-US" b="1" dirty="0" smtClean="0">
                <a:solidFill>
                  <a:srgbClr val="7030A0"/>
                </a:solidFill>
              </a:rPr>
              <a:t>Predict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en-US" dirty="0" smtClean="0"/>
              <a:t>Example: In a short paragraph, predict how the story will end.</a:t>
            </a:r>
          </a:p>
          <a:p>
            <a:pPr eaLnBrk="1" hangingPunct="1"/>
            <a:r>
              <a:rPr lang="en-US" b="1" dirty="0" smtClean="0">
                <a:solidFill>
                  <a:srgbClr val="7030A0"/>
                </a:solidFill>
              </a:rPr>
              <a:t>What will happen next</a:t>
            </a:r>
          </a:p>
          <a:p>
            <a:pPr eaLnBrk="1" hangingPunct="1"/>
            <a:r>
              <a:rPr lang="en-US" b="1" dirty="0" smtClean="0">
                <a:solidFill>
                  <a:srgbClr val="7030A0"/>
                </a:solidFill>
              </a:rPr>
              <a:t>What will happen in the future?</a:t>
            </a:r>
          </a:p>
        </p:txBody>
      </p:sp>
      <p:pic>
        <p:nvPicPr>
          <p:cNvPr id="11268" name="Picture 4" descr="C:\Documents and Settings\sherri.cathey\Local Settings\Temporary Internet Files\Content.IE5\DFTVU5OO\MPj028943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886200"/>
            <a:ext cx="3657600" cy="2444496"/>
          </a:xfrm>
          <a:prstGeom prst="rect">
            <a:avLst/>
          </a:prstGeom>
          <a:noFill/>
        </p:spPr>
      </p:pic>
      <p:pic>
        <p:nvPicPr>
          <p:cNvPr id="11269" name="Picture 5" descr="C:\Documents and Settings\sherri.cathey\Local Settings\Temporary Internet Files\Content.IE5\DFTVU5OO\MCEN00190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4114800"/>
            <a:ext cx="1752600" cy="22270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Words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12 POWERFUL words to look for</a:t>
            </a:r>
          </a:p>
          <a:p>
            <a:r>
              <a:rPr lang="en-US" dirty="0" smtClean="0"/>
              <a:t>These words give important clues</a:t>
            </a:r>
          </a:p>
          <a:p>
            <a:r>
              <a:rPr lang="en-US" dirty="0" smtClean="0"/>
              <a:t>Use these words to increase test scores</a:t>
            </a:r>
          </a:p>
          <a:p>
            <a:r>
              <a:rPr lang="en-US" dirty="0" smtClean="0"/>
              <a:t>You do these things EVERY DAY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 smtClean="0"/>
              <a:t>Trace</a:t>
            </a:r>
          </a:p>
          <a:p>
            <a:r>
              <a:rPr lang="en-US" dirty="0" smtClean="0"/>
              <a:t>Analyze</a:t>
            </a:r>
          </a:p>
          <a:p>
            <a:r>
              <a:rPr lang="en-US" dirty="0" smtClean="0"/>
              <a:t>Infer</a:t>
            </a:r>
          </a:p>
          <a:p>
            <a:r>
              <a:rPr lang="en-US" dirty="0" smtClean="0"/>
              <a:t>Evaluate</a:t>
            </a:r>
          </a:p>
          <a:p>
            <a:r>
              <a:rPr lang="en-US" dirty="0" smtClean="0"/>
              <a:t>Formulate</a:t>
            </a:r>
          </a:p>
          <a:p>
            <a:r>
              <a:rPr lang="en-US" dirty="0" smtClean="0"/>
              <a:t>Describe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Support</a:t>
            </a:r>
          </a:p>
          <a:p>
            <a:r>
              <a:rPr lang="en-US" dirty="0" smtClean="0"/>
              <a:t>Explain</a:t>
            </a:r>
          </a:p>
          <a:p>
            <a:r>
              <a:rPr lang="en-US" dirty="0" smtClean="0"/>
              <a:t>Summarize</a:t>
            </a:r>
          </a:p>
          <a:p>
            <a:r>
              <a:rPr lang="en-US" dirty="0" smtClean="0"/>
              <a:t>Compare</a:t>
            </a:r>
          </a:p>
          <a:p>
            <a:r>
              <a:rPr lang="en-US" dirty="0" smtClean="0"/>
              <a:t>Contrast</a:t>
            </a:r>
          </a:p>
          <a:p>
            <a:r>
              <a:rPr lang="en-US" dirty="0" smtClean="0"/>
              <a:t>Predict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Word: </a:t>
            </a:r>
            <a:r>
              <a:rPr lang="en-US" b="1" dirty="0" smtClean="0">
                <a:solidFill>
                  <a:schemeClr val="accent4"/>
                </a:solidFill>
              </a:rPr>
              <a:t>Trace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>Example:  Using the paragraph, trace the steps of cell mitosis.</a:t>
            </a:r>
          </a:p>
          <a:p>
            <a:pPr eaLnBrk="1" hangingPunct="1"/>
            <a:endParaRPr lang="en-US" dirty="0" smtClean="0"/>
          </a:p>
          <a:p>
            <a:pPr algn="ctr" eaLnBrk="1" hangingPunct="1"/>
            <a:r>
              <a:rPr lang="en-US" b="1" dirty="0" smtClean="0">
                <a:solidFill>
                  <a:srgbClr val="7030A0"/>
                </a:solidFill>
              </a:rPr>
              <a:t>List in 1, 2, 3 order</a:t>
            </a:r>
          </a:p>
          <a:p>
            <a:pPr algn="ctr" eaLnBrk="1" hangingPunct="1"/>
            <a:r>
              <a:rPr lang="en-US" b="1" dirty="0" smtClean="0">
                <a:solidFill>
                  <a:srgbClr val="7030A0"/>
                </a:solidFill>
              </a:rPr>
              <a:t>List in steps</a:t>
            </a:r>
          </a:p>
          <a:p>
            <a:pPr algn="ctr" eaLnBrk="1" hangingPunct="1"/>
            <a:r>
              <a:rPr lang="en-US" b="1" dirty="0" smtClean="0">
                <a:solidFill>
                  <a:srgbClr val="7030A0"/>
                </a:solidFill>
              </a:rPr>
              <a:t>Sequence</a:t>
            </a:r>
          </a:p>
          <a:p>
            <a:pPr eaLnBrk="1" hangingPunct="1"/>
            <a:endParaRPr lang="en-US" dirty="0" smtClean="0"/>
          </a:p>
        </p:txBody>
      </p:sp>
      <p:sp>
        <p:nvSpPr>
          <p:cNvPr id="5" name="Form"/>
          <p:cNvSpPr>
            <a:spLocks noEditPoints="1" noChangeArrowheads="1"/>
          </p:cNvSpPr>
          <p:nvPr/>
        </p:nvSpPr>
        <p:spPr bwMode="auto">
          <a:xfrm>
            <a:off x="5715000" y="4114800"/>
            <a:ext cx="2057400" cy="23622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4740 w 21600"/>
              <a:gd name="T15" fmla="*/ 1309 h 21600"/>
              <a:gd name="T16" fmla="*/ 19410 w 21600"/>
              <a:gd name="T17" fmla="*/ 163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12840" y="18507"/>
                </a:moveTo>
                <a:lnTo>
                  <a:pt x="16051" y="18507"/>
                </a:lnTo>
                <a:lnTo>
                  <a:pt x="16051" y="19260"/>
                </a:lnTo>
                <a:lnTo>
                  <a:pt x="12840" y="19260"/>
                </a:lnTo>
                <a:lnTo>
                  <a:pt x="12840" y="18507"/>
                </a:lnTo>
                <a:close/>
              </a:path>
              <a:path w="21600" h="21600" extrusionOk="0">
                <a:moveTo>
                  <a:pt x="16731" y="18507"/>
                </a:moveTo>
                <a:lnTo>
                  <a:pt x="19941" y="18507"/>
                </a:lnTo>
                <a:lnTo>
                  <a:pt x="19941" y="19260"/>
                </a:lnTo>
                <a:lnTo>
                  <a:pt x="16731" y="19260"/>
                </a:lnTo>
                <a:lnTo>
                  <a:pt x="16731" y="18507"/>
                </a:lnTo>
                <a:close/>
              </a:path>
              <a:path w="21600" h="21600" extrusionOk="0">
                <a:moveTo>
                  <a:pt x="1913" y="1194"/>
                </a:moveTo>
                <a:lnTo>
                  <a:pt x="3699" y="1194"/>
                </a:lnTo>
                <a:lnTo>
                  <a:pt x="2678" y="1832"/>
                </a:lnTo>
                <a:lnTo>
                  <a:pt x="2296" y="1538"/>
                </a:lnTo>
                <a:lnTo>
                  <a:pt x="2125" y="1636"/>
                </a:lnTo>
                <a:lnTo>
                  <a:pt x="2700" y="2078"/>
                </a:lnTo>
                <a:lnTo>
                  <a:pt x="3699" y="1440"/>
                </a:lnTo>
                <a:lnTo>
                  <a:pt x="3699" y="2176"/>
                </a:lnTo>
                <a:lnTo>
                  <a:pt x="1913" y="2176"/>
                </a:lnTo>
                <a:lnTo>
                  <a:pt x="1913" y="1194"/>
                </a:lnTo>
                <a:close/>
              </a:path>
              <a:path w="21600" h="21600" extrusionOk="0">
                <a:moveTo>
                  <a:pt x="1913" y="2765"/>
                </a:moveTo>
                <a:lnTo>
                  <a:pt x="3699" y="2765"/>
                </a:lnTo>
                <a:lnTo>
                  <a:pt x="2678" y="3403"/>
                </a:lnTo>
                <a:lnTo>
                  <a:pt x="2296" y="3109"/>
                </a:lnTo>
                <a:lnTo>
                  <a:pt x="2125" y="3207"/>
                </a:lnTo>
                <a:lnTo>
                  <a:pt x="2700" y="3649"/>
                </a:lnTo>
                <a:lnTo>
                  <a:pt x="3699" y="3010"/>
                </a:lnTo>
                <a:lnTo>
                  <a:pt x="3699" y="3747"/>
                </a:lnTo>
                <a:lnTo>
                  <a:pt x="1913" y="3747"/>
                </a:lnTo>
                <a:lnTo>
                  <a:pt x="1913" y="2765"/>
                </a:lnTo>
                <a:close/>
              </a:path>
              <a:path w="21600" h="21600" extrusionOk="0">
                <a:moveTo>
                  <a:pt x="1913" y="4336"/>
                </a:moveTo>
                <a:lnTo>
                  <a:pt x="3699" y="4336"/>
                </a:lnTo>
                <a:lnTo>
                  <a:pt x="2678" y="4974"/>
                </a:lnTo>
                <a:lnTo>
                  <a:pt x="2296" y="4680"/>
                </a:lnTo>
                <a:lnTo>
                  <a:pt x="2125" y="4778"/>
                </a:lnTo>
                <a:lnTo>
                  <a:pt x="2700" y="5220"/>
                </a:lnTo>
                <a:lnTo>
                  <a:pt x="3699" y="4581"/>
                </a:lnTo>
                <a:lnTo>
                  <a:pt x="3699" y="5318"/>
                </a:lnTo>
                <a:lnTo>
                  <a:pt x="1913" y="5318"/>
                </a:lnTo>
                <a:lnTo>
                  <a:pt x="1913" y="4336"/>
                </a:lnTo>
                <a:close/>
              </a:path>
              <a:path w="21600" h="21600" extrusionOk="0">
                <a:moveTo>
                  <a:pt x="1913" y="5907"/>
                </a:moveTo>
                <a:lnTo>
                  <a:pt x="3699" y="5907"/>
                </a:lnTo>
                <a:lnTo>
                  <a:pt x="2678" y="6545"/>
                </a:lnTo>
                <a:lnTo>
                  <a:pt x="2296" y="6250"/>
                </a:lnTo>
                <a:lnTo>
                  <a:pt x="2125" y="6349"/>
                </a:lnTo>
                <a:lnTo>
                  <a:pt x="2700" y="6790"/>
                </a:lnTo>
                <a:lnTo>
                  <a:pt x="3699" y="6152"/>
                </a:lnTo>
                <a:lnTo>
                  <a:pt x="3699" y="6889"/>
                </a:lnTo>
                <a:lnTo>
                  <a:pt x="1913" y="6889"/>
                </a:lnTo>
                <a:lnTo>
                  <a:pt x="1913" y="5907"/>
                </a:lnTo>
                <a:close/>
              </a:path>
              <a:path w="21600" h="21600" extrusionOk="0">
                <a:moveTo>
                  <a:pt x="1913" y="7478"/>
                </a:moveTo>
                <a:lnTo>
                  <a:pt x="3699" y="7478"/>
                </a:lnTo>
                <a:lnTo>
                  <a:pt x="2678" y="8116"/>
                </a:lnTo>
                <a:lnTo>
                  <a:pt x="2296" y="7821"/>
                </a:lnTo>
                <a:lnTo>
                  <a:pt x="2125" y="7919"/>
                </a:lnTo>
                <a:lnTo>
                  <a:pt x="2700" y="8361"/>
                </a:lnTo>
                <a:lnTo>
                  <a:pt x="3699" y="7723"/>
                </a:lnTo>
                <a:lnTo>
                  <a:pt x="3699" y="8460"/>
                </a:lnTo>
                <a:lnTo>
                  <a:pt x="1913" y="8460"/>
                </a:lnTo>
                <a:lnTo>
                  <a:pt x="1913" y="7478"/>
                </a:lnTo>
                <a:close/>
              </a:path>
              <a:path w="21600" h="21600" extrusionOk="0">
                <a:moveTo>
                  <a:pt x="1913" y="9049"/>
                </a:moveTo>
                <a:lnTo>
                  <a:pt x="3699" y="9049"/>
                </a:lnTo>
                <a:lnTo>
                  <a:pt x="2678" y="9687"/>
                </a:lnTo>
                <a:lnTo>
                  <a:pt x="2296" y="9392"/>
                </a:lnTo>
                <a:lnTo>
                  <a:pt x="2125" y="9490"/>
                </a:lnTo>
                <a:lnTo>
                  <a:pt x="2700" y="9932"/>
                </a:lnTo>
                <a:lnTo>
                  <a:pt x="3699" y="9294"/>
                </a:lnTo>
                <a:lnTo>
                  <a:pt x="3699" y="10030"/>
                </a:lnTo>
                <a:lnTo>
                  <a:pt x="1913" y="10030"/>
                </a:lnTo>
                <a:lnTo>
                  <a:pt x="1913" y="9049"/>
                </a:lnTo>
                <a:close/>
              </a:path>
              <a:path w="21600" h="21600" extrusionOk="0">
                <a:moveTo>
                  <a:pt x="1913" y="10620"/>
                </a:moveTo>
                <a:lnTo>
                  <a:pt x="3699" y="10620"/>
                </a:lnTo>
                <a:lnTo>
                  <a:pt x="2678" y="11258"/>
                </a:lnTo>
                <a:lnTo>
                  <a:pt x="2296" y="10963"/>
                </a:lnTo>
                <a:lnTo>
                  <a:pt x="2125" y="11061"/>
                </a:lnTo>
                <a:lnTo>
                  <a:pt x="2700" y="11503"/>
                </a:lnTo>
                <a:lnTo>
                  <a:pt x="3699" y="10865"/>
                </a:lnTo>
                <a:lnTo>
                  <a:pt x="3699" y="11601"/>
                </a:lnTo>
                <a:lnTo>
                  <a:pt x="1913" y="11601"/>
                </a:lnTo>
                <a:lnTo>
                  <a:pt x="1913" y="10620"/>
                </a:lnTo>
                <a:close/>
              </a:path>
              <a:path w="21600" h="21600" extrusionOk="0">
                <a:moveTo>
                  <a:pt x="1913" y="12190"/>
                </a:moveTo>
                <a:lnTo>
                  <a:pt x="3699" y="12190"/>
                </a:lnTo>
                <a:lnTo>
                  <a:pt x="2678" y="12829"/>
                </a:lnTo>
                <a:lnTo>
                  <a:pt x="2296" y="12534"/>
                </a:lnTo>
                <a:lnTo>
                  <a:pt x="2125" y="12632"/>
                </a:lnTo>
                <a:lnTo>
                  <a:pt x="2700" y="13074"/>
                </a:lnTo>
                <a:lnTo>
                  <a:pt x="3699" y="12436"/>
                </a:lnTo>
                <a:lnTo>
                  <a:pt x="3699" y="13172"/>
                </a:lnTo>
                <a:lnTo>
                  <a:pt x="1913" y="13172"/>
                </a:lnTo>
                <a:lnTo>
                  <a:pt x="1913" y="12190"/>
                </a:lnTo>
                <a:close/>
              </a:path>
              <a:path w="21600" h="21600" extrusionOk="0">
                <a:moveTo>
                  <a:pt x="1913" y="13761"/>
                </a:moveTo>
                <a:lnTo>
                  <a:pt x="3699" y="13761"/>
                </a:lnTo>
                <a:lnTo>
                  <a:pt x="2678" y="14400"/>
                </a:lnTo>
                <a:lnTo>
                  <a:pt x="2296" y="14105"/>
                </a:lnTo>
                <a:lnTo>
                  <a:pt x="2125" y="14203"/>
                </a:lnTo>
                <a:lnTo>
                  <a:pt x="2700" y="14645"/>
                </a:lnTo>
                <a:lnTo>
                  <a:pt x="3699" y="14007"/>
                </a:lnTo>
                <a:lnTo>
                  <a:pt x="3699" y="14743"/>
                </a:lnTo>
                <a:lnTo>
                  <a:pt x="1913" y="14743"/>
                </a:lnTo>
                <a:lnTo>
                  <a:pt x="1913" y="13761"/>
                </a:lnTo>
                <a:close/>
              </a:path>
              <a:path w="21600" h="21600" extrusionOk="0">
                <a:moveTo>
                  <a:pt x="1913" y="15332"/>
                </a:moveTo>
                <a:lnTo>
                  <a:pt x="3699" y="15332"/>
                </a:lnTo>
                <a:lnTo>
                  <a:pt x="2678" y="15970"/>
                </a:lnTo>
                <a:lnTo>
                  <a:pt x="2296" y="15676"/>
                </a:lnTo>
                <a:lnTo>
                  <a:pt x="2125" y="15774"/>
                </a:lnTo>
                <a:lnTo>
                  <a:pt x="2700" y="16216"/>
                </a:lnTo>
                <a:lnTo>
                  <a:pt x="3699" y="15578"/>
                </a:lnTo>
                <a:lnTo>
                  <a:pt x="3699" y="16314"/>
                </a:lnTo>
                <a:lnTo>
                  <a:pt x="1913" y="16314"/>
                </a:lnTo>
                <a:lnTo>
                  <a:pt x="1913" y="15332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" name="Picture 6" descr="REORG.WMF (3734 bytes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276600"/>
            <a:ext cx="20193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Word: </a:t>
            </a:r>
            <a:r>
              <a:rPr lang="en-US" b="1" dirty="0" smtClean="0">
                <a:solidFill>
                  <a:srgbClr val="7030A0"/>
                </a:solidFill>
              </a:rPr>
              <a:t>Analyze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200400" y="1609416"/>
            <a:ext cx="4495800" cy="4846320"/>
          </a:xfrm>
        </p:spPr>
        <p:txBody>
          <a:bodyPr/>
          <a:lstStyle/>
          <a:p>
            <a:pPr eaLnBrk="1" hangingPunct="1"/>
            <a:r>
              <a:rPr lang="en-US" dirty="0" smtClean="0"/>
              <a:t>Example:  Which of the following analyzes how the author used personification?</a:t>
            </a:r>
          </a:p>
          <a:p>
            <a:pPr eaLnBrk="1" hangingPunct="1"/>
            <a:endParaRPr lang="en-US" dirty="0" smtClean="0"/>
          </a:p>
          <a:p>
            <a:r>
              <a:rPr lang="en-US" b="1" dirty="0" smtClean="0">
                <a:solidFill>
                  <a:srgbClr val="7030A0"/>
                </a:solidFill>
              </a:rPr>
              <a:t>Break apart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Think through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Break into pieces</a:t>
            </a:r>
          </a:p>
        </p:txBody>
      </p:sp>
      <p:pic>
        <p:nvPicPr>
          <p:cNvPr id="1026" name="Picture 2" descr="C:\Documents and Settings\sherri.cathey\Local Settings\Temporary Internet Files\Content.IE5\LD8S57PH\MCj023750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09800"/>
            <a:ext cx="2255067" cy="1897490"/>
          </a:xfrm>
          <a:prstGeom prst="rect">
            <a:avLst/>
          </a:prstGeom>
          <a:noFill/>
        </p:spPr>
      </p:pic>
      <p:pic>
        <p:nvPicPr>
          <p:cNvPr id="1027" name="Picture 3" descr="C:\Documents and Settings\sherri.cathey\Local Settings\Temporary Internet Files\Content.IE5\N108T2NU\MCj029588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747410">
            <a:off x="6245520" y="3675507"/>
            <a:ext cx="2675299" cy="1502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Words: </a:t>
            </a:r>
            <a:r>
              <a:rPr lang="en-US" b="1" dirty="0" smtClean="0">
                <a:solidFill>
                  <a:srgbClr val="7030A0"/>
                </a:solidFill>
              </a:rPr>
              <a:t>Infer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Example: In the story, infer how Red Riding Hood felt when she realize the wolf was Grandma?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b="1" dirty="0" smtClean="0">
                <a:solidFill>
                  <a:srgbClr val="7030A0"/>
                </a:solidFill>
              </a:rPr>
              <a:t>Read between the lines</a:t>
            </a:r>
          </a:p>
          <a:p>
            <a:pPr eaLnBrk="1" hangingPunct="1"/>
            <a:endParaRPr lang="en-US" b="1" dirty="0" smtClean="0">
              <a:solidFill>
                <a:srgbClr val="7030A0"/>
              </a:solidFill>
            </a:endParaRPr>
          </a:p>
          <a:p>
            <a:pPr eaLnBrk="1" hangingPunct="1"/>
            <a:r>
              <a:rPr lang="en-US" b="1" dirty="0" smtClean="0">
                <a:solidFill>
                  <a:srgbClr val="7030A0"/>
                </a:solidFill>
              </a:rPr>
              <a:t>What do you think?</a:t>
            </a:r>
          </a:p>
        </p:txBody>
      </p:sp>
      <p:pic>
        <p:nvPicPr>
          <p:cNvPr id="2050" name="Picture 2" descr="C:\Documents and Settings\sherri.cathey\Local Settings\Temporary Internet Files\Content.IE5\W21CYEXY\MCj041236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3429000"/>
            <a:ext cx="1022751" cy="1524000"/>
          </a:xfrm>
          <a:prstGeom prst="rect">
            <a:avLst/>
          </a:prstGeom>
          <a:noFill/>
        </p:spPr>
      </p:pic>
      <p:pic>
        <p:nvPicPr>
          <p:cNvPr id="2052" name="Picture 4" descr="C:\Documents and Settings\sherri.cathey\Local Settings\Temporary Internet Files\Content.IE5\W21CYEXY\MCj0350984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572000"/>
            <a:ext cx="1305231" cy="1295400"/>
          </a:xfrm>
          <a:prstGeom prst="rect">
            <a:avLst/>
          </a:prstGeom>
          <a:noFill/>
        </p:spPr>
      </p:pic>
      <p:pic>
        <p:nvPicPr>
          <p:cNvPr id="2053" name="Picture 5" descr="C:\Documents and Settings\sherri.cathey\Local Settings\Temporary Internet Files\Content.IE5\DFTVU5OO\MCj0157197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3124200"/>
            <a:ext cx="833041" cy="11137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Words: </a:t>
            </a:r>
            <a:r>
              <a:rPr lang="en-US" b="1" dirty="0" smtClean="0">
                <a:solidFill>
                  <a:srgbClr val="7030A0"/>
                </a:solidFill>
              </a:rPr>
              <a:t>Evaluate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Example: Evaluate the value of x in this equation.</a:t>
            </a:r>
          </a:p>
          <a:p>
            <a:pPr algn="ctr"/>
            <a:r>
              <a:rPr lang="en-US" sz="4800" b="1" dirty="0" smtClean="0">
                <a:solidFill>
                  <a:srgbClr val="7030A0"/>
                </a:solidFill>
              </a:rPr>
              <a:t>Judge </a:t>
            </a:r>
            <a:r>
              <a:rPr lang="en-US" sz="4800" b="1" dirty="0" smtClean="0">
                <a:solidFill>
                  <a:srgbClr val="7030A0"/>
                </a:solidFill>
              </a:rPr>
              <a:t>the worth or </a:t>
            </a:r>
          </a:p>
          <a:p>
            <a:pPr algn="ctr"/>
            <a:r>
              <a:rPr lang="en-US" sz="4800" b="1" dirty="0" smtClean="0">
                <a:solidFill>
                  <a:srgbClr val="7030A0"/>
                </a:solidFill>
              </a:rPr>
              <a:t>value of something</a:t>
            </a:r>
            <a:endParaRPr lang="en-US" sz="4800" b="1" dirty="0" smtClean="0">
              <a:solidFill>
                <a:srgbClr val="7030A0"/>
              </a:solidFill>
            </a:endParaRPr>
          </a:p>
          <a:p>
            <a:endParaRPr lang="en-US" dirty="0"/>
          </a:p>
        </p:txBody>
      </p:sp>
      <p:pic>
        <p:nvPicPr>
          <p:cNvPr id="3074" name="Picture 2" descr="C:\Documents and Settings\sherri.cathey\Local Settings\Temporary Internet Files\Content.IE5\W21CYEXY\MCj036754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4343400"/>
            <a:ext cx="1828800" cy="1829714"/>
          </a:xfrm>
          <a:prstGeom prst="rect">
            <a:avLst/>
          </a:prstGeom>
          <a:noFill/>
        </p:spPr>
      </p:pic>
      <p:pic>
        <p:nvPicPr>
          <p:cNvPr id="3075" name="Picture 3" descr="C:\Documents and Settings\sherri.cathey\Local Settings\Temporary Internet Files\Content.IE5\LD8S57PH\MCj0441394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352800"/>
            <a:ext cx="2743200" cy="2743200"/>
          </a:xfrm>
          <a:prstGeom prst="rect">
            <a:avLst/>
          </a:prstGeom>
          <a:noFill/>
        </p:spPr>
      </p:pic>
      <p:pic>
        <p:nvPicPr>
          <p:cNvPr id="3076" name="Picture 4" descr="C:\Documents and Settings\sherri.cathey\Local Settings\Temporary Internet Files\Content.IE5\DFTVU5OO\MCj0440384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16851">
            <a:off x="6214707" y="3928707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Words: </a:t>
            </a:r>
            <a:r>
              <a:rPr lang="en-US" b="1" dirty="0" smtClean="0">
                <a:solidFill>
                  <a:srgbClr val="7030A0"/>
                </a:solidFill>
              </a:rPr>
              <a:t>Formulate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9416"/>
            <a:ext cx="7239000" cy="4846320"/>
          </a:xfrm>
        </p:spPr>
        <p:txBody>
          <a:bodyPr/>
          <a:lstStyle/>
          <a:p>
            <a:pPr eaLnBrk="1" hangingPunct="1"/>
            <a:r>
              <a:rPr lang="en-US" dirty="0" smtClean="0"/>
              <a:t>Example: Formulate an opinion about this issue and express it in a short paragraph.</a:t>
            </a:r>
          </a:p>
          <a:p>
            <a:pPr lvl="8" algn="ctr"/>
            <a:r>
              <a:rPr lang="en-US" sz="4800" b="1" dirty="0" smtClean="0">
                <a:solidFill>
                  <a:srgbClr val="7030A0"/>
                </a:solidFill>
              </a:rPr>
              <a:t>Come up with</a:t>
            </a:r>
          </a:p>
          <a:p>
            <a:pPr lvl="8" algn="ctr"/>
            <a:r>
              <a:rPr lang="en-US" sz="4800" b="1" dirty="0" smtClean="0">
                <a:solidFill>
                  <a:srgbClr val="7030A0"/>
                </a:solidFill>
              </a:rPr>
              <a:t>Put Together</a:t>
            </a:r>
          </a:p>
          <a:p>
            <a:pPr lvl="8" algn="ctr"/>
            <a:r>
              <a:rPr lang="en-US" sz="4800" b="1" dirty="0" smtClean="0">
                <a:solidFill>
                  <a:srgbClr val="7030A0"/>
                </a:solidFill>
              </a:rPr>
              <a:t>Design</a:t>
            </a:r>
          </a:p>
          <a:p>
            <a:pPr eaLnBrk="1" hangingPunct="1"/>
            <a:endParaRPr lang="en-US" b="1" dirty="0" smtClean="0">
              <a:solidFill>
                <a:srgbClr val="7030A0"/>
              </a:solidFill>
            </a:endParaRPr>
          </a:p>
          <a:p>
            <a:pPr eaLnBrk="1" hangingPunct="1"/>
            <a:endParaRPr lang="en-US" dirty="0" smtClean="0"/>
          </a:p>
        </p:txBody>
      </p:sp>
      <p:pic>
        <p:nvPicPr>
          <p:cNvPr id="4098" name="Picture 2" descr="C:\Documents and Settings\sherri.cathey\Local Settings\Temporary Internet Files\Content.IE5\W21CYEXY\MPj044221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819400"/>
            <a:ext cx="2286000" cy="3429000"/>
          </a:xfrm>
          <a:prstGeom prst="rect">
            <a:avLst/>
          </a:prstGeom>
          <a:noFill/>
        </p:spPr>
      </p:pic>
      <p:pic>
        <p:nvPicPr>
          <p:cNvPr id="4099" name="Picture 3" descr="C:\Documents and Settings\sherri.cathey\Local Settings\Temporary Internet Files\Content.IE5\LD8S57PH\MMj0303484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886200"/>
            <a:ext cx="2313542" cy="213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Word: </a:t>
            </a:r>
            <a:r>
              <a:rPr lang="en-US" b="1" dirty="0" smtClean="0">
                <a:solidFill>
                  <a:srgbClr val="7030A0"/>
                </a:solidFill>
              </a:rPr>
              <a:t>Describe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600200"/>
            <a:ext cx="5257800" cy="4800600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Example:  Which of the following best describes the author’s mood</a:t>
            </a:r>
            <a:r>
              <a:rPr lang="en-US" dirty="0" smtClean="0"/>
              <a:t>?</a:t>
            </a:r>
          </a:p>
          <a:p>
            <a:pPr algn="ctr" eaLnBrk="1" hangingPunct="1"/>
            <a:endParaRPr lang="en-US" dirty="0" smtClean="0"/>
          </a:p>
          <a:p>
            <a:pPr algn="ctr" eaLnBrk="1" hangingPunct="1"/>
            <a:r>
              <a:rPr lang="en-US" sz="3200" b="1" dirty="0" smtClean="0">
                <a:solidFill>
                  <a:srgbClr val="7030A0"/>
                </a:solidFill>
              </a:rPr>
              <a:t>Tell in your own words</a:t>
            </a:r>
          </a:p>
          <a:p>
            <a:pPr algn="ctr" eaLnBrk="1" hangingPunct="1"/>
            <a:r>
              <a:rPr lang="en-US" sz="3200" b="1" dirty="0" smtClean="0">
                <a:solidFill>
                  <a:srgbClr val="7030A0"/>
                </a:solidFill>
              </a:rPr>
              <a:t>Who, What, When, Where, Why, How</a:t>
            </a:r>
          </a:p>
          <a:p>
            <a:pPr algn="ctr" eaLnBrk="1" hangingPunct="1"/>
            <a:endParaRPr lang="en-US" dirty="0" smtClean="0"/>
          </a:p>
        </p:txBody>
      </p:sp>
      <p:pic>
        <p:nvPicPr>
          <p:cNvPr id="5123" name="Picture 3" descr="C:\Documents and Settings\sherri.cathey\Local Settings\Temporary Internet Files\Content.IE5\DFTVU5OO\MCj024515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343400"/>
            <a:ext cx="2528552" cy="2362200"/>
          </a:xfrm>
          <a:prstGeom prst="rect">
            <a:avLst/>
          </a:prstGeom>
          <a:noFill/>
        </p:spPr>
      </p:pic>
      <p:pic>
        <p:nvPicPr>
          <p:cNvPr id="5124" name="Picture 4" descr="C:\Documents and Settings\sherri.cathey\Local Settings\Temporary Internet Files\Content.IE5\W21CYEXY\MMj0174030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1447800"/>
            <a:ext cx="2022579" cy="23500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135</TotalTime>
  <Words>376</Words>
  <Application>Microsoft Office PowerPoint</Application>
  <PresentationFormat>On-screen Show (4:3)</PresentationFormat>
  <Paragraphs>83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Opulent</vt:lpstr>
      <vt:lpstr>Power Tips 4  Test Taking</vt:lpstr>
      <vt:lpstr>Power Words</vt:lpstr>
      <vt:lpstr>Power Words</vt:lpstr>
      <vt:lpstr>Power Word: Trace</vt:lpstr>
      <vt:lpstr>Power Word: Analyze</vt:lpstr>
      <vt:lpstr>Power Words: Infer</vt:lpstr>
      <vt:lpstr>Power Words: Evaluate</vt:lpstr>
      <vt:lpstr>Power Words: Formulate</vt:lpstr>
      <vt:lpstr>Power Word: Describe</vt:lpstr>
      <vt:lpstr>Power Words: Support</vt:lpstr>
      <vt:lpstr>Power Words: Explain</vt:lpstr>
      <vt:lpstr>Power Word: Summarize </vt:lpstr>
      <vt:lpstr>Power Word: Compare</vt:lpstr>
      <vt:lpstr>Power Words: Contrast</vt:lpstr>
      <vt:lpstr>Power Word: Predict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Tips 4 Test Taking</dc:title>
  <dc:creator>sherri.cathey</dc:creator>
  <cp:lastModifiedBy>sherri.cathey</cp:lastModifiedBy>
  <cp:revision>20</cp:revision>
  <dcterms:created xsi:type="dcterms:W3CDTF">2009-09-23T15:00:28Z</dcterms:created>
  <dcterms:modified xsi:type="dcterms:W3CDTF">2009-10-01T19:27:29Z</dcterms:modified>
</cp:coreProperties>
</file>